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6"/>
  </p:notesMasterIdLst>
  <p:sldIdLst>
    <p:sldId id="301" r:id="rId2"/>
    <p:sldId id="265" r:id="rId3"/>
    <p:sldId id="702" r:id="rId4"/>
    <p:sldId id="638" r:id="rId5"/>
    <p:sldId id="679" r:id="rId6"/>
    <p:sldId id="680" r:id="rId7"/>
    <p:sldId id="681" r:id="rId8"/>
    <p:sldId id="682" r:id="rId9"/>
    <p:sldId id="684" r:id="rId10"/>
    <p:sldId id="685" r:id="rId11"/>
    <p:sldId id="686" r:id="rId12"/>
    <p:sldId id="655" r:id="rId13"/>
    <p:sldId id="687" r:id="rId14"/>
    <p:sldId id="689" r:id="rId15"/>
    <p:sldId id="688" r:id="rId16"/>
    <p:sldId id="690" r:id="rId17"/>
    <p:sldId id="691" r:id="rId18"/>
    <p:sldId id="692" r:id="rId19"/>
    <p:sldId id="694" r:id="rId20"/>
    <p:sldId id="693" r:id="rId21"/>
    <p:sldId id="695" r:id="rId22"/>
    <p:sldId id="696" r:id="rId23"/>
    <p:sldId id="697" r:id="rId24"/>
    <p:sldId id="701" r:id="rId25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4" pitchFamily="34" charset="0"/>
      <p:regular r:id="rId36"/>
      <p:bold r:id="rId37"/>
      <p:italic r:id="rId38"/>
      <p:boldItalic r:id="rId39"/>
    </p:embeddedFont>
    <p:embeddedFont>
      <p:font typeface="Roboto Slab" pitchFamily="2" charset="0"/>
      <p:regular r:id="rId40"/>
      <p:bold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15"/>
    <p:restoredTop sz="96338"/>
  </p:normalViewPr>
  <p:slideViewPr>
    <p:cSldViewPr snapToGrid="0">
      <p:cViewPr varScale="1">
        <p:scale>
          <a:sx n="126" d="100"/>
          <a:sy n="126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gs" Target="tags/tag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903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21589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96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61068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06249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2093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983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45749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548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3118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5022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4274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9732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954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8405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418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974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839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21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1283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7731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784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009CB-04C5-0C83-DA15-186293EA3A3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ED33E-9A2C-0869-F6B0-FF37A39F20A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4F7815-746F-3134-A371-FA2E4090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77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0480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3" r:id="rId4"/>
    <p:sldLayoutId id="2147483674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0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2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0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4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Advanced Multiple Linear Regression (MLR)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The Effect of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the Response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 r="-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How does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change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changes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A7CE8-3062-F2EA-819D-DE3FC26C932F}"/>
                  </a:ext>
                </a:extLst>
              </p:cNvPr>
              <p:cNvSpPr txBox="1"/>
              <p:nvPr/>
            </p:nvSpPr>
            <p:spPr>
              <a:xfrm>
                <a:off x="4937431" y="2470323"/>
                <a:ext cx="6844887" cy="435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A7CE8-3062-F2EA-819D-DE3FC26C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1" y="2470323"/>
                <a:ext cx="6844887" cy="435889"/>
              </a:xfrm>
              <a:prstGeom prst="rect">
                <a:avLst/>
              </a:prstGeom>
              <a:blipFill>
                <a:blip r:embed="rId5"/>
                <a:stretch>
                  <a:fillRect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/>
              <p:nvPr/>
            </p:nvSpPr>
            <p:spPr>
              <a:xfrm>
                <a:off x="5043843" y="3202521"/>
                <a:ext cx="4396095" cy="889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43" y="3202521"/>
                <a:ext cx="4396095" cy="889603"/>
              </a:xfrm>
              <a:prstGeom prst="rect">
                <a:avLst/>
              </a:prstGeom>
              <a:blipFill>
                <a:blip r:embed="rId6"/>
                <a:stretch>
                  <a:fillRect l="-2586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81002AE-EB42-0922-B6B3-A92B5217F9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3" b="6298"/>
          <a:stretch/>
        </p:blipFill>
        <p:spPr>
          <a:xfrm>
            <a:off x="919479" y="2470323"/>
            <a:ext cx="3886437" cy="26686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C3634-A3E8-E531-4EFA-A2D8098513F8}"/>
                  </a:ext>
                </a:extLst>
              </p:cNvPr>
              <p:cNvSpPr txBox="1"/>
              <p:nvPr/>
            </p:nvSpPr>
            <p:spPr>
              <a:xfrm>
                <a:off x="5400238" y="5163515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8C3634-A3E8-E531-4EFA-A2D809851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0238" y="5163515"/>
                <a:ext cx="876072" cy="646331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162772E-D3AF-C005-50CB-B00A7ABACF15}"/>
              </a:ext>
            </a:extLst>
          </p:cNvPr>
          <p:cNvSpPr txBox="1"/>
          <p:nvPr/>
        </p:nvSpPr>
        <p:spPr>
          <a:xfrm>
            <a:off x="5043843" y="4769683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95FF0C-1E01-D18E-86AD-E5F484656B4D}"/>
                  </a:ext>
                </a:extLst>
              </p:cNvPr>
              <p:cNvSpPr txBox="1"/>
              <p:nvPr/>
            </p:nvSpPr>
            <p:spPr>
              <a:xfrm>
                <a:off x="7234013" y="5163515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495FF0C-1E01-D18E-86AD-E5F484656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4013" y="5163515"/>
                <a:ext cx="876072" cy="646331"/>
              </a:xfrm>
              <a:prstGeom prst="rect">
                <a:avLst/>
              </a:prstGeom>
              <a:blipFill>
                <a:blip r:embed="rId9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7872C10-CAE9-A00F-2370-626759E89627}"/>
              </a:ext>
            </a:extLst>
          </p:cNvPr>
          <p:cNvSpPr txBox="1"/>
          <p:nvPr/>
        </p:nvSpPr>
        <p:spPr>
          <a:xfrm>
            <a:off x="6877618" y="4769683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CDDD1-28CE-5369-9FD9-33019EA55965}"/>
                  </a:ext>
                </a:extLst>
              </p:cNvPr>
              <p:cNvSpPr txBox="1"/>
              <p:nvPr/>
            </p:nvSpPr>
            <p:spPr>
              <a:xfrm>
                <a:off x="9124500" y="5163515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CDDD1-28CE-5369-9FD9-33019EA55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4500" y="5163515"/>
                <a:ext cx="876072" cy="646331"/>
              </a:xfrm>
              <a:prstGeom prst="rect">
                <a:avLst/>
              </a:prstGeom>
              <a:blipFill>
                <a:blip r:embed="rId10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625C08C-5D98-BC9E-ADED-03B201A0570E}"/>
              </a:ext>
            </a:extLst>
          </p:cNvPr>
          <p:cNvSpPr txBox="1"/>
          <p:nvPr/>
        </p:nvSpPr>
        <p:spPr>
          <a:xfrm>
            <a:off x="8768105" y="4769683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359807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The Effect of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the Response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 r="-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How does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change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changes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/>
              <p:nvPr/>
            </p:nvSpPr>
            <p:spPr>
              <a:xfrm>
                <a:off x="5996760" y="3359868"/>
                <a:ext cx="4396095" cy="819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60" y="3359868"/>
                <a:ext cx="4396095" cy="819070"/>
              </a:xfrm>
              <a:prstGeom prst="rect">
                <a:avLst/>
              </a:prstGeom>
              <a:blipFill>
                <a:blip r:embed="rId5"/>
                <a:stretch>
                  <a:fillRect l="-2882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2E8A6280-BEC9-04FE-63C4-3252ED90B1E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10" t="14856" b="11374"/>
          <a:stretch/>
        </p:blipFill>
        <p:spPr>
          <a:xfrm>
            <a:off x="914395" y="2573190"/>
            <a:ext cx="4396095" cy="3160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C75F6-3D1B-8E76-4054-C15BB1BCA453}"/>
                  </a:ext>
                </a:extLst>
              </p:cNvPr>
              <p:cNvSpPr txBox="1"/>
              <p:nvPr/>
            </p:nvSpPr>
            <p:spPr>
              <a:xfrm>
                <a:off x="5996760" y="2573190"/>
                <a:ext cx="5058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5C75F6-3D1B-8E76-4054-C15BB1BCA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60" y="2573190"/>
                <a:ext cx="5058436" cy="430887"/>
              </a:xfrm>
              <a:prstGeom prst="rect">
                <a:avLst/>
              </a:prstGeom>
              <a:blipFill>
                <a:blip r:embed="rId7"/>
                <a:stretch>
                  <a:fillRect l="-1003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2B92CA-E549-D07E-7069-8FD393C376BA}"/>
                  </a:ext>
                </a:extLst>
              </p:cNvPr>
              <p:cNvSpPr txBox="1"/>
              <p:nvPr/>
            </p:nvSpPr>
            <p:spPr>
              <a:xfrm>
                <a:off x="6019251" y="5354901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2B92CA-E549-D07E-7069-8FD393C376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251" y="5354901"/>
                <a:ext cx="876072" cy="646331"/>
              </a:xfrm>
              <a:prstGeom prst="rect">
                <a:avLst/>
              </a:prstGeom>
              <a:blipFill>
                <a:blip r:embed="rId8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1B96629-2589-A8D1-CD1E-B1498545222B}"/>
              </a:ext>
            </a:extLst>
          </p:cNvPr>
          <p:cNvSpPr txBox="1"/>
          <p:nvPr/>
        </p:nvSpPr>
        <p:spPr>
          <a:xfrm>
            <a:off x="5662856" y="4961069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1EA589-11FE-88C3-F37D-B352EA38E54E}"/>
                  </a:ext>
                </a:extLst>
              </p:cNvPr>
              <p:cNvSpPr txBox="1"/>
              <p:nvPr/>
            </p:nvSpPr>
            <p:spPr>
              <a:xfrm>
                <a:off x="7853026" y="5354901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91EA589-11FE-88C3-F37D-B352EA38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026" y="5354901"/>
                <a:ext cx="876072" cy="646331"/>
              </a:xfrm>
              <a:prstGeom prst="rect">
                <a:avLst/>
              </a:prstGeom>
              <a:blipFill>
                <a:blip r:embed="rId9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85C0F179-AD17-1D89-ADEB-5D56481AAC1D}"/>
              </a:ext>
            </a:extLst>
          </p:cNvPr>
          <p:cNvSpPr txBox="1"/>
          <p:nvPr/>
        </p:nvSpPr>
        <p:spPr>
          <a:xfrm>
            <a:off x="7496631" y="4961069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4D2C13-F31F-A7E9-CE4D-EFD85128229E}"/>
                  </a:ext>
                </a:extLst>
              </p:cNvPr>
              <p:cNvSpPr txBox="1"/>
              <p:nvPr/>
            </p:nvSpPr>
            <p:spPr>
              <a:xfrm>
                <a:off x="9743513" y="5354901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4D2C13-F31F-A7E9-CE4D-EFD851282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3513" y="5354901"/>
                <a:ext cx="876072" cy="646331"/>
              </a:xfrm>
              <a:prstGeom prst="rect">
                <a:avLst/>
              </a:prstGeom>
              <a:blipFill>
                <a:blip r:embed="rId10"/>
                <a:stretch>
                  <a:fillRect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AE4C162-8F3A-C7C2-DF94-87824E578EE2}"/>
              </a:ext>
            </a:extLst>
          </p:cNvPr>
          <p:cNvSpPr txBox="1"/>
          <p:nvPr/>
        </p:nvSpPr>
        <p:spPr>
          <a:xfrm>
            <a:off x="9387118" y="4961069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1158825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ZN</a:t>
            </a:r>
            <a:r>
              <a:rPr lang="en-US" sz="1000" dirty="0">
                <a:latin typeface="Menlo" panose="020B0609030804020204" pitchFamily="49" charset="0"/>
              </a:rPr>
              <a:t>: Proportion of residential land zoned for lots over 25,000 sq. ft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INDUS</a:t>
            </a:r>
            <a:r>
              <a:rPr lang="en-US" sz="1000" dirty="0">
                <a:latin typeface="Menlo" panose="020B0609030804020204" pitchFamily="49" charset="0"/>
              </a:rPr>
              <a:t>: Proportion of non-retail business acres per town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CHAS</a:t>
            </a:r>
            <a:r>
              <a:rPr lang="en-US" sz="1000" dirty="0">
                <a:latin typeface="Menlo" panose="020B0609030804020204" pitchFamily="49" charset="0"/>
              </a:rPr>
              <a:t>: Charles River dummy variable (= 1 if tract bounds river; 0 otherwise)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NOX</a:t>
            </a:r>
            <a:r>
              <a:rPr lang="en-US" sz="1000" dirty="0">
                <a:latin typeface="Menlo" panose="020B0609030804020204" pitchFamily="49" charset="0"/>
              </a:rPr>
              <a:t>: Nitric oxide concentration (parts per 10 million)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RM</a:t>
            </a:r>
            <a:r>
              <a:rPr lang="en-US" sz="1000" dirty="0">
                <a:latin typeface="Menlo" panose="020B0609030804020204" pitchFamily="49" charset="0"/>
              </a:rPr>
              <a:t>: Average number of rooms per dwelling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AGE</a:t>
            </a:r>
            <a:r>
              <a:rPr lang="en-US" sz="1000" dirty="0">
                <a:latin typeface="Menlo" panose="020B0609030804020204" pitchFamily="49" charset="0"/>
              </a:rPr>
              <a:t>: Proportion of owner-occupied units built prior to 1940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DIS</a:t>
            </a:r>
            <a:r>
              <a:rPr lang="en-US" sz="1000" dirty="0">
                <a:latin typeface="Menlo" panose="020B0609030804020204" pitchFamily="49" charset="0"/>
              </a:rPr>
              <a:t>: Weighted distances to five Boston employment centers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RAD</a:t>
            </a:r>
            <a:r>
              <a:rPr lang="en-US" sz="1000" dirty="0">
                <a:latin typeface="Menlo" panose="020B0609030804020204" pitchFamily="49" charset="0"/>
              </a:rPr>
              <a:t>: Index of accessibility to radial highways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TAX</a:t>
            </a:r>
            <a:r>
              <a:rPr lang="en-US" sz="1000" dirty="0">
                <a:latin typeface="Menlo" panose="020B0609030804020204" pitchFamily="49" charset="0"/>
              </a:rPr>
              <a:t>: Full-value property tax rate per $10,000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PTRATIO</a:t>
            </a:r>
            <a:r>
              <a:rPr lang="en-US" sz="1000" dirty="0">
                <a:latin typeface="Menlo" panose="020B0609030804020204" pitchFamily="49" charset="0"/>
              </a:rPr>
              <a:t>: Pupil-teacher ratio by town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B</a:t>
            </a:r>
            <a:r>
              <a:rPr lang="en-US" sz="1000" dirty="0">
                <a:latin typeface="Menlo" panose="020B0609030804020204" pitchFamily="49" charset="0"/>
              </a:rPr>
              <a:t>: 1000(Bk — 0.63)², where Bk is the proportion of [people of African American descent] by town</a:t>
            </a:r>
            <a:br>
              <a:rPr lang="en-US" sz="1000" dirty="0"/>
            </a:br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C0183-6A67-F397-5842-AB1A45717E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0083" y="4129213"/>
            <a:ext cx="3679673" cy="22676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140766-FDBF-51DB-C134-F688112DB82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4454" y="4033505"/>
            <a:ext cx="3023485" cy="226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429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DC0183-6A67-F397-5842-AB1A45717E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6580" y="2499589"/>
            <a:ext cx="3679673" cy="226761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91430F-890A-D6FA-69C2-08E4C341D16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491" y="2281164"/>
            <a:ext cx="6059337" cy="3800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6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A42ADD-B862-B61F-8164-421A0730A4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054" y="2391307"/>
            <a:ext cx="4720498" cy="30980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400DEB-328C-101D-79CE-651F5FA0C7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312172"/>
            <a:ext cx="5150525" cy="33413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45475" y="6136536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9A01B-F497-592E-9811-53E8ABF9C040}"/>
              </a:ext>
            </a:extLst>
          </p:cNvPr>
          <p:cNvSpPr txBox="1"/>
          <p:nvPr/>
        </p:nvSpPr>
        <p:spPr>
          <a:xfrm>
            <a:off x="2784730" y="6125903"/>
            <a:ext cx="7687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the lower status of the population increases by 1 percent, we estimate the median home value to </a:t>
            </a:r>
            <a:r>
              <a:rPr lang="en-US" dirty="0">
                <a:solidFill>
                  <a:srgbClr val="FF0000"/>
                </a:solidFill>
              </a:rPr>
              <a:t>decrease by 0.95005 </a:t>
            </a:r>
            <a:r>
              <a:rPr lang="en-US" dirty="0"/>
              <a:t>(in $10000) or by $9.500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FBD0BD-79CA-E963-F497-BB92978EBE01}"/>
                  </a:ext>
                </a:extLst>
              </p:cNvPr>
              <p:cNvSpPr txBox="1"/>
              <p:nvPr/>
            </p:nvSpPr>
            <p:spPr>
              <a:xfrm>
                <a:off x="952492" y="5549329"/>
                <a:ext cx="4438650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=0−0.95005=−0.95005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6FBD0BD-79CA-E963-F497-BB92978EB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2" y="5549329"/>
                <a:ext cx="4438650" cy="664926"/>
              </a:xfrm>
              <a:prstGeom prst="rect">
                <a:avLst/>
              </a:prstGeom>
              <a:blipFill>
                <a:blip r:embed="rId5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795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9C415E0-8175-78D9-E715-F0BEFC8372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88" y="2130509"/>
            <a:ext cx="4792388" cy="3194925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lower status of the population increases by 1 percent,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−2.332621+2∗0.043547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0EBF3060-D94F-A5DA-A0F0-75C0115865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5826" y="2130509"/>
            <a:ext cx="5309039" cy="319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−2.332621</m:t>
                      </m:r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+0.043547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−2.332621+2∗0.043547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6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7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4106984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lower status of the population is for example 20%, as it increases by 1 percent (say to 21%),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−2.332621+2∗0.043547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</m:oMath>
                </a14:m>
                <a:r>
                  <a:rPr lang="en-US" dirty="0"/>
                  <a:t> = -0.590741, that is to </a:t>
                </a:r>
                <a:r>
                  <a:rPr lang="en-US" dirty="0">
                    <a:solidFill>
                      <a:srgbClr val="FF0000"/>
                    </a:solidFill>
                  </a:rPr>
                  <a:t>decrease</a:t>
                </a:r>
                <a:r>
                  <a:rPr lang="en-US" dirty="0"/>
                  <a:t> by $5907.41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blipFill>
                <a:blip r:embed="rId3"/>
                <a:stretch>
                  <a:fillRect l="-330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3BC8FCE-D28F-2485-94D4-EE979AFABA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88" y="2130509"/>
            <a:ext cx="4792388" cy="319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F3060-D94F-A5DA-A0F0-75C0115865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58517"/>
            <a:ext cx="5309039" cy="319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=0−2.332621+2∗0.043547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−2.332621+2∗0.043547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blipFill>
                <a:blip r:embed="rId6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064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lower status of the population is for example 30%, as it increases by 1 percent (say to 31%),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−2.332621+2∗0.043547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</m:oMath>
                </a14:m>
                <a:r>
                  <a:rPr lang="en-US" dirty="0"/>
                  <a:t> = 0.280199, that is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by $2801.99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blipFill>
                <a:blip r:embed="rId3"/>
                <a:stretch>
                  <a:fillRect l="-330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3BC8FCE-D28F-2485-94D4-EE979AFABA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88" y="2130509"/>
            <a:ext cx="4792388" cy="319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F3060-D94F-A5DA-A0F0-75C0115865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58517"/>
            <a:ext cx="5309039" cy="319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=0−2.332621+2∗0.043547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−2.332621+2∗0.043547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blipFill>
                <a:blip r:embed="rId6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6337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52492" y="1690688"/>
            <a:ext cx="85439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the lower status of the population is for example 30%, as it increases by 1 percent (say to 31%),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−2.332621+2∗0.043547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e>
                    </m:d>
                  </m:oMath>
                </a14:m>
                <a:r>
                  <a:rPr lang="en-US" dirty="0"/>
                  <a:t> = 0.280199, that is to </a:t>
                </a:r>
                <a:r>
                  <a:rPr lang="en-US" dirty="0">
                    <a:solidFill>
                      <a:srgbClr val="FF0000"/>
                    </a:solidFill>
                  </a:rPr>
                  <a:t>increase</a:t>
                </a:r>
                <a:r>
                  <a:rPr lang="en-US" dirty="0"/>
                  <a:t> by $2801.99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738664"/>
              </a:xfrm>
              <a:prstGeom prst="rect">
                <a:avLst/>
              </a:prstGeom>
              <a:blipFill>
                <a:blip r:embed="rId3"/>
                <a:stretch>
                  <a:fillRect l="-330" t="-1695" b="-6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43BC8FCE-D28F-2485-94D4-EE979AFABA4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788" y="2130509"/>
            <a:ext cx="4792388" cy="3194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BF3060-D94F-A5DA-A0F0-75C01158658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2058517"/>
            <a:ext cx="5309039" cy="31949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=0−2.332621+2∗0.043547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−2.332621+2∗0.043547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664926"/>
              </a:xfrm>
              <a:prstGeom prst="rect">
                <a:avLst/>
              </a:prstGeom>
              <a:blipFill>
                <a:blip r:embed="rId6"/>
                <a:stretch>
                  <a:fillRect t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478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90AB68A-3F7A-8C70-4655-2345BA8E6F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27" y="2203431"/>
            <a:ext cx="4573620" cy="3049080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CRIM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crime per capita increases by 1,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−0.36221+0.01447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=0−0.36221+0.01447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−0.36221+0.01447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B35018-BF06-630B-A0AB-6F3E3DD6DCCF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5283" y="2034720"/>
            <a:ext cx="55245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145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Polynomial Models</a:t>
            </a:r>
            <a:endParaRPr dirty="0"/>
          </a:p>
        </p:txBody>
      </p:sp>
      <p:pic>
        <p:nvPicPr>
          <p:cNvPr id="2" name="Picture 1" descr="A picture containing ball, racket, hitting, court&#10;&#10;Description automatically generated">
            <a:extLst>
              <a:ext uri="{FF2B5EF4-FFF2-40B4-BE49-F238E27FC236}">
                <a16:creationId xmlns:a16="http://schemas.microsoft.com/office/drawing/2014/main" id="{8650E0AD-A44A-C1E8-CC49-44BEEB2282E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7121" y="4060121"/>
            <a:ext cx="2424223" cy="243382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90AB68A-3F7A-8C70-4655-2345BA8E6F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27" y="2203431"/>
            <a:ext cx="4573620" cy="3049080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CRIM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crime per capita increases by 1,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−0.36221+0.01447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=0−0.36221+0.01447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−0.36221+0.01447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AABCCC-CFF7-C5C8-AB07-9651BB58805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7755" y="2483301"/>
            <a:ext cx="4781715" cy="347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78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90AB68A-3F7A-8C70-4655-2345BA8E6F8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627" y="2203431"/>
            <a:ext cx="4573620" cy="3049080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CRIM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crime per capita increases by 1,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−0.36221+0.01447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=0−0.36221+0.01447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−0.36221+0.01447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5B131D-2850-77DC-28C0-46FEC6B4964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1025" y="1977552"/>
            <a:ext cx="5093677" cy="370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0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307CF-E94B-8F7F-2B05-A2BECDE03D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11" y="2187102"/>
            <a:ext cx="4955806" cy="3012188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CRIM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crime per capita increases by 1,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0.292805−0.020156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7687339" cy="523220"/>
              </a:xfrm>
              <a:prstGeom prst="rect">
                <a:avLst/>
              </a:prstGeom>
              <a:blipFill>
                <a:blip r:embed="rId4"/>
                <a:stretch>
                  <a:fillRect l="-330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=0−0.292805−0.020156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0.292805−0.020156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89616E-F5D8-C986-9B74-CE0A91CB302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539" y="1553942"/>
            <a:ext cx="3916814" cy="40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342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D307CF-E94B-8F7F-2B05-A2BECDE03D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711" y="2187102"/>
            <a:ext cx="4955806" cy="3012188"/>
          </a:xfrm>
          <a:prstGeom prst="rect">
            <a:avLst/>
          </a:prstGeom>
        </p:spPr>
      </p:pic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Boston Housing Example</a:t>
            </a:r>
            <a:endParaRPr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52AE75-05CC-484F-76FF-2599D3812157}"/>
              </a:ext>
            </a:extLst>
          </p:cNvPr>
          <p:cNvSpPr/>
          <p:nvPr/>
        </p:nvSpPr>
        <p:spPr>
          <a:xfrm>
            <a:off x="991479" y="1553942"/>
            <a:ext cx="854392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>
                <a:latin typeface="Menlo" panose="020B0609030804020204" pitchFamily="49" charset="0"/>
              </a:rPr>
              <a:t>CRIM</a:t>
            </a:r>
            <a:r>
              <a:rPr lang="en-US" sz="1000" dirty="0">
                <a:latin typeface="Menlo" panose="020B0609030804020204" pitchFamily="49" charset="0"/>
              </a:rPr>
              <a:t>: Per capita crime rate by town</a:t>
            </a:r>
            <a:endParaRPr lang="en-US" sz="1000" b="1" dirty="0">
              <a:latin typeface="Menlo" panose="020B0609030804020204" pitchFamily="49" charset="0"/>
            </a:endParaRPr>
          </a:p>
          <a:p>
            <a:r>
              <a:rPr lang="en-US" sz="1000" b="1" dirty="0">
                <a:latin typeface="Menlo" panose="020B0609030804020204" pitchFamily="49" charset="0"/>
              </a:rPr>
              <a:t>LSTAT</a:t>
            </a:r>
            <a:r>
              <a:rPr lang="en-US" sz="1000" dirty="0">
                <a:latin typeface="Menlo" panose="020B0609030804020204" pitchFamily="49" charset="0"/>
              </a:rPr>
              <a:t>: Percentage of lower status of the population</a:t>
            </a:r>
            <a:br>
              <a:rPr lang="en-US" sz="1000" dirty="0"/>
            </a:br>
            <a:r>
              <a:rPr lang="en-US" sz="1000" b="1" dirty="0">
                <a:solidFill>
                  <a:srgbClr val="FF0000"/>
                </a:solidFill>
                <a:latin typeface="Menlo" panose="020B0609030804020204" pitchFamily="49" charset="0"/>
              </a:rPr>
              <a:t>MEDV: Median value of owner-occupied homes in $10000s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08A194-4A12-1161-3744-B37F6E11E25D}"/>
              </a:ext>
            </a:extLst>
          </p:cNvPr>
          <p:cNvSpPr txBox="1"/>
          <p:nvPr/>
        </p:nvSpPr>
        <p:spPr>
          <a:xfrm>
            <a:off x="991479" y="6047920"/>
            <a:ext cx="18682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Menlo" panose="020B0609030804020204" pitchFamily="49" charset="0"/>
              </a:rPr>
              <a:t>Effect of LSTAT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/>
              <p:nvPr/>
            </p:nvSpPr>
            <p:spPr>
              <a:xfrm>
                <a:off x="2859746" y="6022168"/>
                <a:ext cx="82300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 the lower status of the population increases by 1 percent, we estimate the median home value to </a:t>
                </a:r>
                <a:r>
                  <a:rPr lang="en-US" dirty="0">
                    <a:solidFill>
                      <a:srgbClr val="FF0000"/>
                    </a:solidFill>
                  </a:rPr>
                  <a:t>change</a:t>
                </a:r>
                <a:r>
                  <a:rPr lang="en-US" dirty="0"/>
                  <a:t> by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−2.539172+2∗0.054510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𝑙𝑠𝑡𝑎𝑡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−0.020156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𝑐𝑟𝑖𝑚</m:t>
                    </m:r>
                  </m:oMath>
                </a14:m>
                <a:r>
                  <a:rPr lang="en-US" dirty="0"/>
                  <a:t>. So it depends on </a:t>
                </a:r>
                <a:r>
                  <a:rPr lang="en-US" dirty="0" err="1">
                    <a:solidFill>
                      <a:srgbClr val="FF0000"/>
                    </a:solidFill>
                  </a:rPr>
                  <a:t>lstat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>
                    <a:solidFill>
                      <a:schemeClr val="accent4"/>
                    </a:solidFill>
                  </a:rPr>
                  <a:t>and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>
                    <a:solidFill>
                      <a:srgbClr val="FF0000"/>
                    </a:solidFill>
                  </a:rPr>
                  <a:t>crim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49A01B-F497-592E-9811-53E8ABF9C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46" y="6022168"/>
                <a:ext cx="8230012" cy="523220"/>
              </a:xfrm>
              <a:prstGeom prst="rect">
                <a:avLst/>
              </a:prstGeom>
              <a:blipFill>
                <a:blip r:embed="rId4"/>
                <a:stretch>
                  <a:fillRect l="-308" t="-2381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/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=0−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2.539172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0.054510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−0.020156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−2.539172+2∗0.054510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−0.020156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6D902B0-D87C-0847-DB72-8D668D7A0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479" y="5371481"/>
                <a:ext cx="8657359" cy="537583"/>
              </a:xfrm>
              <a:prstGeom prst="rect">
                <a:avLst/>
              </a:prstGeom>
              <a:blipFill>
                <a:blip r:embed="rId5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/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0B88DC-D987-F374-0E9E-9A721C77E8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5399" y="3573777"/>
                <a:ext cx="876072" cy="646331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467C6-D3C2-4FFC-6D57-5FFE77EC464E}"/>
              </a:ext>
            </a:extLst>
          </p:cNvPr>
          <p:cNvSpPr txBox="1"/>
          <p:nvPr/>
        </p:nvSpPr>
        <p:spPr>
          <a:xfrm>
            <a:off x="4679004" y="3179945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0FC5F2-61A6-0624-EC92-CAF53DDF460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539" y="1553942"/>
            <a:ext cx="3916814" cy="400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58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371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Polynomial Models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080CB93F-E432-2501-382A-16C72BD65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Used to model non-linear relationships.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3419642-4A80-D514-D4D0-3EE1B6DF62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053" y="2514598"/>
            <a:ext cx="4207847" cy="3878358"/>
          </a:xfrm>
          <a:prstGeom prst="rect">
            <a:avLst/>
          </a:prstGeom>
        </p:spPr>
      </p:pic>
      <p:pic>
        <p:nvPicPr>
          <p:cNvPr id="11" name="Picture 10" descr="A graph with lines and dots&#10;&#10;Description automatically generated">
            <a:extLst>
              <a:ext uri="{FF2B5EF4-FFF2-40B4-BE49-F238E27FC236}">
                <a16:creationId xmlns:a16="http://schemas.microsoft.com/office/drawing/2014/main" id="{8BC9C765-B14C-FCA6-2690-DCA6241FF25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13552" y="2414546"/>
            <a:ext cx="4740939" cy="397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0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Quadratic Model</a:t>
            </a:r>
            <a:endParaRPr dirty="0"/>
          </a:p>
        </p:txBody>
      </p:sp>
      <p:pic>
        <p:nvPicPr>
          <p:cNvPr id="9" name="Picture 5" descr="eq_04_p201">
            <a:extLst>
              <a:ext uri="{FF2B5EF4-FFF2-40B4-BE49-F238E27FC236}">
                <a16:creationId xmlns:a16="http://schemas.microsoft.com/office/drawing/2014/main" id="{EB83C718-CCFF-2039-3D93-35CF37B7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121" y="1844565"/>
            <a:ext cx="8491538" cy="24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DA426A-3A6C-3DD6-E8DD-ED7876A5F2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3" b="6298"/>
          <a:stretch/>
        </p:blipFill>
        <p:spPr>
          <a:xfrm>
            <a:off x="964020" y="4435254"/>
            <a:ext cx="3023189" cy="20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76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Quadratic Models</a:t>
            </a:r>
            <a:endParaRPr dirty="0"/>
          </a:p>
        </p:txBody>
      </p:sp>
      <p:pic>
        <p:nvPicPr>
          <p:cNvPr id="9" name="Picture 5" descr="eq_04_p201">
            <a:extLst>
              <a:ext uri="{FF2B5EF4-FFF2-40B4-BE49-F238E27FC236}">
                <a16:creationId xmlns:a16="http://schemas.microsoft.com/office/drawing/2014/main" id="{EB83C718-CCFF-2039-3D93-35CF37B7F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2121" y="1844565"/>
            <a:ext cx="8491538" cy="243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5" descr="04_12">
            <a:extLst>
              <a:ext uri="{FF2B5EF4-FFF2-40B4-BE49-F238E27FC236}">
                <a16:creationId xmlns:a16="http://schemas.microsoft.com/office/drawing/2014/main" id="{9515B373-73C1-D124-7668-0657DD0CC3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5027" y="4382089"/>
            <a:ext cx="4352976" cy="231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313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Order Models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B81976-23D8-1BBA-EA75-42E325B3DD39}"/>
                  </a:ext>
                </a:extLst>
              </p:cNvPr>
              <p:cNvSpPr txBox="1"/>
              <p:nvPr/>
            </p:nvSpPr>
            <p:spPr>
              <a:xfrm>
                <a:off x="914395" y="2647618"/>
                <a:ext cx="50584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2B81976-23D8-1BBA-EA75-42E325B3D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5" y="2647618"/>
                <a:ext cx="5058436" cy="430887"/>
              </a:xfrm>
              <a:prstGeom prst="rect">
                <a:avLst/>
              </a:prstGeom>
              <a:blipFill>
                <a:blip r:embed="rId3"/>
                <a:stretch>
                  <a:fillRect l="-1003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3441DF42-79A9-C7E1-5F2D-4029842C3E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We can use higher-order terms depending on the data.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DD8AC-2CC5-8DD8-DBC9-6CF3FD84536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210" t="14856" b="11374"/>
          <a:stretch/>
        </p:blipFill>
        <p:spPr>
          <a:xfrm>
            <a:off x="914395" y="3535326"/>
            <a:ext cx="3466215" cy="249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987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Polynomial Regression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5F4CA-AB05-AB8A-BBC6-77CA1CB8633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863" y="2013394"/>
            <a:ext cx="6467188" cy="4685119"/>
          </a:xfrm>
          <a:prstGeom prst="rect">
            <a:avLst/>
          </a:prstGeom>
        </p:spPr>
      </p:pic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Fitting the regression with higher-order terms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05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Polynomial Regression</a:t>
            </a:r>
            <a:endParaRPr dirty="0"/>
          </a:p>
        </p:txBody>
      </p:sp>
      <p:sp>
        <p:nvSpPr>
          <p:cNvPr id="4" name="Google Shape;251;p1">
            <a:extLst>
              <a:ext uri="{FF2B5EF4-FFF2-40B4-BE49-F238E27FC236}">
                <a16:creationId xmlns:a16="http://schemas.microsoft.com/office/drawing/2014/main" id="{2E02C278-0760-4F2D-8BD1-FFD43A3F8C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16301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  <a:tabLst>
                <a:tab pos="0" algn="l"/>
              </a:tabLst>
            </a:pPr>
            <a:r>
              <a:rPr lang="en-US" b="1" dirty="0"/>
              <a:t>Fitting the regression with higher-order terms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2" descr="Image result for extrapolation 3d surface">
            <a:extLst>
              <a:ext uri="{FF2B5EF4-FFF2-40B4-BE49-F238E27FC236}">
                <a16:creationId xmlns:a16="http://schemas.microsoft.com/office/drawing/2014/main" id="{6D605E49-BDEC-42B4-D7B1-20BD5A110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348" y="2222401"/>
            <a:ext cx="5585373" cy="41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876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0" name="Google Shape;250;p1"/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normAutofit/>
              </a:bodyPr>
              <a:lstStyle/>
              <a:p>
                <a:pPr marL="0" lvl="0" indent="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4400"/>
                  <a:buFont typeface="Roboto Slab"/>
                  <a:buNone/>
                </a:pPr>
                <a:r>
                  <a:rPr lang="en-US" dirty="0"/>
                  <a:t>The Effect of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on the Response</a:t>
                </a:r>
                <a:endParaRPr dirty="0"/>
              </a:p>
            </p:txBody>
          </p:sp>
        </mc:Choice>
        <mc:Fallback xmlns="">
          <p:sp>
            <p:nvSpPr>
              <p:cNvPr id="250" name="Google Shape;250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1014166" cy="1325563"/>
              </a:xfrm>
              <a:prstGeom prst="rect">
                <a:avLst/>
              </a:prstGeom>
              <a:blipFill>
                <a:blip r:embed="rId3"/>
                <a:stretch>
                  <a:fillRect l="-2304" r="-1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  <a:tabLst>
                    <a:tab pos="0" algn="l"/>
                  </a:tabLst>
                </a:pPr>
                <a:r>
                  <a:rPr lang="en-US" b="1" dirty="0"/>
                  <a:t>How does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b="1" dirty="0"/>
                  <a:t> change as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changes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Google Shape;251;p1">
                <a:extLst>
                  <a:ext uri="{FF2B5EF4-FFF2-40B4-BE49-F238E27FC236}">
                    <a16:creationId xmlns:a16="http://schemas.microsoft.com/office/drawing/2014/main" id="{2E02C278-0760-4F2D-8BD1-FFD43A3F8CE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38200" y="1816301"/>
                <a:ext cx="11075633" cy="4351338"/>
              </a:xfrm>
              <a:prstGeom prst="rect">
                <a:avLst/>
              </a:prstGeom>
              <a:blipFill>
                <a:blip r:embed="rId4"/>
                <a:stretch>
                  <a:fillRect l="-1032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A7CE8-3062-F2EA-819D-DE3FC26C932F}"/>
                  </a:ext>
                </a:extLst>
              </p:cNvPr>
              <p:cNvSpPr txBox="1"/>
              <p:nvPr/>
            </p:nvSpPr>
            <p:spPr>
              <a:xfrm>
                <a:off x="5858535" y="2573190"/>
                <a:ext cx="5358775" cy="435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27A7CE8-3062-F2EA-819D-DE3FC26C93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535" y="2573190"/>
                <a:ext cx="5358775" cy="435889"/>
              </a:xfrm>
              <a:prstGeom prst="rect">
                <a:avLst/>
              </a:prstGeom>
              <a:blipFill>
                <a:blip r:embed="rId5"/>
                <a:stretch>
                  <a:fillRect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/>
              <p:nvPr/>
            </p:nvSpPr>
            <p:spPr>
              <a:xfrm>
                <a:off x="5996760" y="3359868"/>
                <a:ext cx="4396095" cy="8896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8AB8522-47CD-CD39-1C28-44E22CCED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760" y="3359868"/>
                <a:ext cx="4396095" cy="889603"/>
              </a:xfrm>
              <a:prstGeom prst="rect">
                <a:avLst/>
              </a:prstGeom>
              <a:blipFill>
                <a:blip r:embed="rId6"/>
                <a:stretch>
                  <a:fillRect l="-2882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81002AE-EB42-0922-B6B3-A92B5217F97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93" b="6298"/>
          <a:stretch/>
        </p:blipFill>
        <p:spPr>
          <a:xfrm>
            <a:off x="951377" y="2573190"/>
            <a:ext cx="4645123" cy="31896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944539-9B53-104D-F30A-7579012A40A8}"/>
                  </a:ext>
                </a:extLst>
              </p:cNvPr>
              <p:cNvSpPr txBox="1"/>
              <p:nvPr/>
            </p:nvSpPr>
            <p:spPr>
              <a:xfrm>
                <a:off x="6353155" y="5148480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5944539-9B53-104D-F30A-7579012A4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3155" y="5148480"/>
                <a:ext cx="876072" cy="646331"/>
              </a:xfrm>
              <a:prstGeom prst="rect">
                <a:avLst/>
              </a:prstGeom>
              <a:blipFill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A56D0EF-DF41-BF67-9F5C-35BCDE75270C}"/>
              </a:ext>
            </a:extLst>
          </p:cNvPr>
          <p:cNvSpPr txBox="1"/>
          <p:nvPr/>
        </p:nvSpPr>
        <p:spPr>
          <a:xfrm>
            <a:off x="5996760" y="4754648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0397A-D3FF-786D-23AB-B5FF676C8A4B}"/>
                  </a:ext>
                </a:extLst>
              </p:cNvPr>
              <p:cNvSpPr txBox="1"/>
              <p:nvPr/>
            </p:nvSpPr>
            <p:spPr>
              <a:xfrm>
                <a:off x="8166318" y="5148480"/>
                <a:ext cx="876072" cy="646331"/>
              </a:xfrm>
              <a:prstGeom prst="rect">
                <a:avLst/>
              </a:prstGeom>
              <a:solidFill>
                <a:srgbClr val="BE0A2A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  <a:p>
                <a:pPr marL="0" marR="0" lvl="0" indent="0" defTabSz="4572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≠0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itchFamily="34" charset="0"/>
                  <a:ea typeface="MS PGothic" pitchFamily="34" charset="-128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40397A-D3FF-786D-23AB-B5FF676C8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6318" y="5148480"/>
                <a:ext cx="876072" cy="646331"/>
              </a:xfrm>
              <a:prstGeom prst="rect">
                <a:avLst/>
              </a:prstGeom>
              <a:blipFill>
                <a:blip r:embed="rId9"/>
                <a:stretch>
                  <a:fillRect l="-1449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06499D9-5009-6A96-3557-113B0337BBE9}"/>
              </a:ext>
            </a:extLst>
          </p:cNvPr>
          <p:cNvSpPr txBox="1"/>
          <p:nvPr/>
        </p:nvSpPr>
        <p:spPr>
          <a:xfrm>
            <a:off x="7809923" y="4754648"/>
            <a:ext cx="1890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b="1" kern="1200" dirty="0">
                <a:latin typeface="Calibri" pitchFamily="34" charset="0"/>
                <a:ea typeface="MS PGothic" pitchFamily="34" charset="-128"/>
                <a:cs typeface="+mn-cs"/>
              </a:rPr>
              <a:t>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235658463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3.3511"/>
  <p:tag name="SLIDO_PRESENTATION_ID" val="00000000-0000-0000-0000-000000000000"/>
  <p:tag name="SLIDO_EVENT_UUID" val="56cd3f0f-858e-4423-8353-19ed97b6960e"/>
  <p:tag name="SLIDO_EVENT_SECTION_UUID" val="f2d8d0e3-684d-42d5-a0fa-fc04bbfd441a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14320</TotalTime>
  <Words>1385</Words>
  <Application>Microsoft Macintosh PowerPoint</Application>
  <PresentationFormat>Widescreen</PresentationFormat>
  <Paragraphs>138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Roboto Slab</vt:lpstr>
      <vt:lpstr>Lato Light</vt:lpstr>
      <vt:lpstr>Cambria Math</vt:lpstr>
      <vt:lpstr>Lato</vt:lpstr>
      <vt:lpstr>Calibri</vt:lpstr>
      <vt:lpstr>Wingdings</vt:lpstr>
      <vt:lpstr>Menlo</vt:lpstr>
      <vt:lpstr>Arial</vt:lpstr>
      <vt:lpstr>Office Theme</vt:lpstr>
      <vt:lpstr>Module 4</vt:lpstr>
      <vt:lpstr>Polynomial Models</vt:lpstr>
      <vt:lpstr>Polynomial Models</vt:lpstr>
      <vt:lpstr>Quadratic Model</vt:lpstr>
      <vt:lpstr>Quadratic Models</vt:lpstr>
      <vt:lpstr>3rd Order Models</vt:lpstr>
      <vt:lpstr>Polynomial Regression</vt:lpstr>
      <vt:lpstr>Polynomial Regression</vt:lpstr>
      <vt:lpstr>The Effect of Variable x on the Response</vt:lpstr>
      <vt:lpstr>The Effect of Variable x on the Response</vt:lpstr>
      <vt:lpstr>The Effect of Variable x on the Response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The Boston Housing Example</vt:lpstr>
      <vt:lpstr>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240</cp:revision>
  <cp:lastPrinted>2024-08-02T18:16:30Z</cp:lastPrinted>
  <dcterms:modified xsi:type="dcterms:W3CDTF">2024-08-02T18:18:29Z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1.5.3.3511</vt:lpwstr>
  </property>
</Properties>
</file>